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61" r:id="rId3"/>
    <p:sldId id="460" r:id="rId5"/>
    <p:sldId id="463" r:id="rId6"/>
    <p:sldId id="464" r:id="rId7"/>
    <p:sldId id="465" r:id="rId8"/>
    <p:sldId id="466" r:id="rId9"/>
    <p:sldId id="467" r:id="rId10"/>
    <p:sldId id="468" r:id="rId11"/>
    <p:sldId id="469" r:id="rId12"/>
    <p:sldId id="470" r:id="rId13"/>
    <p:sldId id="480" r:id="rId14"/>
    <p:sldId id="471" r:id="rId15"/>
    <p:sldId id="472" r:id="rId16"/>
    <p:sldId id="473" r:id="rId17"/>
    <p:sldId id="474" r:id="rId18"/>
    <p:sldId id="475" r:id="rId19"/>
    <p:sldId id="481" r:id="rId20"/>
    <p:sldId id="478" r:id="rId21"/>
    <p:sldId id="479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2" d="100"/>
          <a:sy n="72" d="100"/>
        </p:scale>
        <p:origin x="-2034" y="-444"/>
      </p:cViewPr>
      <p:guideLst>
        <p:guide orient="horz" pos="1996"/>
        <p:guide pos="27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07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68;&#35838;&#26102;\Lesson43%20Let's%20do%20it2.mp3" TargetMode="External"/><Relationship Id="rId1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68;&#35838;&#26102;\Lesson43%20Let's%20do%20it2.mp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68;&#35838;&#26102;\Lesson43%20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19968;&#35838;&#26102;\Lesson43%20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43  Let’s Clean Up!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8　Save Our World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0925" y="424180"/>
            <a:ext cx="6297295" cy="45065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l" fontAlgn="auto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【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】　含有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up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的词组: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1)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come up with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想出。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He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couldn’t come up with an answer.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algn="l" fontAlgn="auto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他答不上来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marL="0" indent="0" algn="l" fontAlgn="auto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ring up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打电话。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Last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evening I was rung up by an old friend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     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昨晚一位老朋友打电话给我了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put up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举起。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put up his hand in a salute.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他举手致敬。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make up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构成。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algn="l" fontAlgn="auto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made up some excuses about being sick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他编造了一些借口</a:t>
            </a:r>
            <a:r>
              <a:rPr lang="en-US" altLang="zh-CN" sz="24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,说他病倒了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85280" y="44748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5525" y="474345"/>
            <a:ext cx="5942965" cy="52629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5)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look up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查询。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We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can look up the word in the dictionary.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我们可以在字典里查这个词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6)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fix up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修理。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 We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shall have to fix the house up before we can sell it.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我们得把房子修缮了后才能出售。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7)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catch up with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赶上。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He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stopped and let her catch up with him.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他停下来</a:t>
            </a:r>
            <a:r>
              <a:rPr lang="en-US" altLang="zh-CN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,好让她追上自己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8)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dress up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打扮。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Don’t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bother to dress up—come as you are.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用不着穿讲究衣服——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就穿平常的衣服来吧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97980" y="37160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2365" y="555625"/>
            <a:ext cx="5655945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作名词,意思是“一点儿”,一般用于短语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 of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 of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后面接不可数名词,表示“一点儿”之意,和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little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意思一样。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一般充当副词,表示“稍微”之意。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后面可以修饰形容词和副词的原级,还有比较级。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With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 of water,he climbed the mountains last week.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上周带着一点水,他爬上了山。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 is a bit hot here.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这儿天有点儿热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This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desk is a bit longer than that one.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这张桌子比那张长一点儿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14465" y="41878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94435" y="627062"/>
            <a:ext cx="5080000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bit,a little</a:t>
            </a:r>
            <a:endParaRPr lang="en-US" altLang="zh-CN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和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little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在修饰形容词或者副词时,两短语可以互换。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 a bit/a little stronger than his brother.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他比他弟弟强壮一点儿。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修饰名词时,需要加上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,构成“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 of + 名词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”,而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little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修饰名词时,直接接名词。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bit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和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 little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都只能修饰不可数名词。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has a bit of/a little water in her bottle.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她瓶子里只有一点儿水了。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25820" y="43573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2365" y="773748"/>
            <a:ext cx="5080000" cy="353943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3.There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is too much rubbish left by the factories.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 much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意思是“太多”,可以作形容词,修饰不可数名词,也可以作副词,修饰不及物动词。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spent too much money on </a:t>
            </a:r>
            <a:r>
              <a:rPr lang="en-US" altLang="zh-CN" sz="2400" b="1" i="1" u="none" dirty="0" err="1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books</a:t>
            </a:r>
            <a:r>
              <a:rPr lang="en-US" altLang="zh-CN" sz="2400" b="1" i="1" u="none" dirty="0" err="1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他花了太多钱在书上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They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drank too much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他们喝太多了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69965" y="34544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2364" y="606743"/>
            <a:ext cx="5373851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 much,much too,too many</a:t>
            </a:r>
            <a:endParaRPr lang="en-US" altLang="zh-CN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 much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意思是“太多”,可以修饰不可数名词,也可以修饰不及物动词。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 eat too much.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你吃太多了。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much too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意思是“太”,可以修饰形容词或者副词。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water is much too cold.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水太冷了。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 many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意思是“太多”,可以修饰可数名词的复数。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You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too many clothes.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你有太多衣服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8184" y="4437112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5065" y="548322"/>
            <a:ext cx="5080000" cy="52381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left by the factories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是过去分词短语,作后置定语,修饰前面的名词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rubbish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,其中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left 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leave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的过去分词形式,意思是“把……留在某处”。过去分词短语作后置定语时,相当于一个定语从句。在句中,及物动词的过去分词一般表示被动意义,而不及物动词的过去分词表示动作的完成,无被动意义。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 are many buildings left by ancient people.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 are many buildings that were left by ancient people.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有许多建筑物,是古人留下的。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25820" y="43573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30"/>
          <p:cNvSpPr txBox="1">
            <a:spLocks noChangeArrowheads="1"/>
          </p:cNvSpPr>
          <p:nvPr/>
        </p:nvSpPr>
        <p:spPr bwMode="auto">
          <a:xfrm>
            <a:off x="395288" y="1682750"/>
            <a:ext cx="7416800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1. Where are they talking?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476375" y="2276475"/>
            <a:ext cx="6911975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In the market		In the schoolyard.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7" name="矩形 4"/>
          <p:cNvSpPr/>
          <p:nvPr/>
        </p:nvSpPr>
        <p:spPr>
          <a:xfrm>
            <a:off x="900113" y="2349500"/>
            <a:ext cx="431800" cy="360363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32" name="TextBox 30"/>
          <p:cNvSpPr txBox="1">
            <a:spLocks noChangeArrowheads="1"/>
          </p:cNvSpPr>
          <p:nvPr/>
        </p:nvSpPr>
        <p:spPr bwMode="auto">
          <a:xfrm>
            <a:off x="393700" y="2854325"/>
            <a:ext cx="7416800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2. What are they talking about?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TextBox 30"/>
          <p:cNvSpPr txBox="1">
            <a:spLocks noChangeArrowheads="1"/>
          </p:cNvSpPr>
          <p:nvPr/>
        </p:nvSpPr>
        <p:spPr bwMode="auto">
          <a:xfrm>
            <a:off x="1476375" y="3517900"/>
            <a:ext cx="6048375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Picking up garbage.	Playing soccer.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TextBox 30"/>
          <p:cNvSpPr txBox="1">
            <a:spLocks noChangeArrowheads="1"/>
          </p:cNvSpPr>
          <p:nvPr/>
        </p:nvSpPr>
        <p:spPr bwMode="auto">
          <a:xfrm>
            <a:off x="468313" y="4151313"/>
            <a:ext cx="7416800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3. What is the class project about?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30"/>
          <p:cNvSpPr txBox="1">
            <a:spLocks noChangeArrowheads="1"/>
          </p:cNvSpPr>
          <p:nvPr/>
        </p:nvSpPr>
        <p:spPr bwMode="auto">
          <a:xfrm>
            <a:off x="1476375" y="4816475"/>
            <a:ext cx="6264275" cy="500380"/>
          </a:xfrm>
          <a:prstGeom prst="rect">
            <a:avLst/>
          </a:prstGeom>
          <a:noFill/>
          <a:ln>
            <a:noFill/>
          </a:ln>
        </p:spPr>
        <p:txBody>
          <a:bodyPr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Environment.		Pollution.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62" name="矩形 35"/>
          <p:cNvSpPr/>
          <p:nvPr/>
        </p:nvSpPr>
        <p:spPr>
          <a:xfrm>
            <a:off x="900113" y="3548063"/>
            <a:ext cx="431800" cy="360362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49163" name="矩形 36"/>
          <p:cNvSpPr/>
          <p:nvPr/>
        </p:nvSpPr>
        <p:spPr>
          <a:xfrm>
            <a:off x="900113" y="4900613"/>
            <a:ext cx="431800" cy="360362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49164" name="矩形 37"/>
          <p:cNvSpPr/>
          <p:nvPr/>
        </p:nvSpPr>
        <p:spPr>
          <a:xfrm>
            <a:off x="4638675" y="2370138"/>
            <a:ext cx="431800" cy="360362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49165" name="矩形 38"/>
          <p:cNvSpPr/>
          <p:nvPr/>
        </p:nvSpPr>
        <p:spPr>
          <a:xfrm>
            <a:off x="4638675" y="3548063"/>
            <a:ext cx="431800" cy="360362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49166" name="矩形 39"/>
          <p:cNvSpPr/>
          <p:nvPr/>
        </p:nvSpPr>
        <p:spPr>
          <a:xfrm>
            <a:off x="4638675" y="4870450"/>
            <a:ext cx="431800" cy="358775"/>
          </a:xfrm>
          <a:prstGeom prst="rect">
            <a:avLst/>
          </a:pr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41" name="KSO_Shape"/>
          <p:cNvSpPr/>
          <p:nvPr/>
        </p:nvSpPr>
        <p:spPr>
          <a:xfrm>
            <a:off x="4638675" y="2344738"/>
            <a:ext cx="449263" cy="334963"/>
          </a:xfrm>
          <a:custGeom>
            <a:avLst/>
            <a:gdLst/>
            <a:ahLst/>
            <a:cxnLst/>
            <a:rect l="l" t="t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KSO_Shape"/>
          <p:cNvSpPr/>
          <p:nvPr/>
        </p:nvSpPr>
        <p:spPr>
          <a:xfrm>
            <a:off x="882650" y="3551238"/>
            <a:ext cx="449263" cy="336550"/>
          </a:xfrm>
          <a:custGeom>
            <a:avLst/>
            <a:gdLst/>
            <a:ahLst/>
            <a:cxnLst/>
            <a:rect l="l" t="t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KSO_Shape"/>
          <p:cNvSpPr/>
          <p:nvPr/>
        </p:nvSpPr>
        <p:spPr>
          <a:xfrm>
            <a:off x="4652963" y="4900613"/>
            <a:ext cx="449263" cy="336550"/>
          </a:xfrm>
          <a:custGeom>
            <a:avLst/>
            <a:gdLst/>
            <a:ahLst/>
            <a:cxnLst/>
            <a:rect l="l" t="t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341630" y="865505"/>
            <a:ext cx="8366125" cy="50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4252" tIns="37126" rIns="74252" bIns="3712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Listen to the dialogue and tick the correct answers.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" name="Lesson43 Let's do it2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8028384" y="1412776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050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7135" y="486410"/>
            <a:ext cx="678053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always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捡起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schoolyard.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打扫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太多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bag.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有点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small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rubbish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park. 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28720" y="1337310"/>
            <a:ext cx="13188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pick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up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216150" y="2174875"/>
            <a:ext cx="15957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cleans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up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976245" y="2620010"/>
            <a:ext cx="15944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much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537585" y="3470910"/>
            <a:ext cx="8642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bit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564640" y="3890010"/>
            <a:ext cx="14116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5470" y="472249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6505" y="778510"/>
            <a:ext cx="672846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conversations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21130" y="362839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524250" y="38766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9" name="文本占位符 2"/>
          <p:cNvSpPr txBox="1"/>
          <p:nvPr/>
        </p:nvSpPr>
        <p:spPr bwMode="auto">
          <a:xfrm>
            <a:off x="965200" y="1125855"/>
            <a:ext cx="745045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When you see a lot of garbage in your schoolyard, how do you feel?</a:t>
            </a:r>
            <a:endParaRPr kumimoji="1" lang="en-US" altLang="zh-CN" sz="28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505" y="3336925"/>
            <a:ext cx="3354705" cy="223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8395" y="1173480"/>
            <a:ext cx="675513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 fontAlgn="base">
              <a:lnSpc>
                <a:spcPct val="10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lang="en-US" altLang="zh-CN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 </a:t>
            </a:r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</a:rPr>
              <a:t>(1)We should pick up the garbage! 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</a:rPr>
              <a:t>(2)Each student could clean up a bit of the schoolyard.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</a:rPr>
              <a:t>(3)There is too much rubbish left by the factories.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</a:rPr>
              <a:t>(4)We can ask our classmates to help us.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</a:rPr>
              <a:t>(5)We would finish cleaning in an hour!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endParaRPr kumimoji="1" lang="en-US" altLang="zh-CN" sz="2800" b="1" i="1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2850" y="22860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8" name="图片 17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76800" y="467868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2180" y="446405"/>
            <a:ext cx="714756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schoolyard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finish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cleaning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studying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week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5395" y="1271905"/>
            <a:ext cx="39103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There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lot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rubbish.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55395" y="2136140"/>
            <a:ext cx="18586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hour.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55395" y="3025775"/>
            <a:ext cx="1672253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Pollution.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97855" y="3543935"/>
            <a:ext cx="2687320" cy="1864995"/>
          </a:xfrm>
          <a:prstGeom prst="ellipse">
            <a:avLst/>
          </a:prstGeom>
        </p:spPr>
      </p:pic>
      <p:pic>
        <p:nvPicPr>
          <p:cNvPr id="8" name="Lesson43 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352" y="980728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125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5875" y="685165"/>
            <a:ext cx="691197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rubbish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playground.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Pollution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project.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didn’t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homework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last.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71975" y="196532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26665" y="324548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136765" y="238442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08245" y="401701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4080" y="564515"/>
            <a:ext cx="708215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would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classmates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would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finish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6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44215" y="944880"/>
            <a:ext cx="13188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pick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up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68115" y="1363980"/>
            <a:ext cx="13906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agree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950845" y="1882140"/>
            <a:ext cx="834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take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403648" y="2266950"/>
            <a:ext cx="2232248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           ask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910965" y="3077845"/>
            <a:ext cx="14478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cleaning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483768" y="3501008"/>
            <a:ext cx="14281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explains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8120" y="427863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1730" y="713740"/>
            <a:ext cx="5511800" cy="34702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1.We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should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pick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up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garbage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pick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意思是“捡起”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是“动词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+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副词”短语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后面接名词或者代词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当代词作宾语时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必须放在两词中间。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 You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pick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those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应该捡起那些书。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 Look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 those books.You should pick them up.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看看那些书。你应该捡起它们。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3025" y="37807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0290" y="411480"/>
            <a:ext cx="5576570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pick up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也可以表示“情况改善,接人,载人,学会”等。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(1)表示“情况改善”。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economy of the shop has picked up.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商店的经济有好转了。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(2)表示“接人”。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 can pick you up.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她能接你。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(3)表示“载人”。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 is a bus to pick up foreigners.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有一辆公交车去接外国人。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(4)表示“学会”。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picked up some French last year.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他去年学了一些法语。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4" name="图片 3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36360" y="45929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98220" y="418465"/>
            <a:ext cx="6113780" cy="38709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2.Each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student could clean up a bit of the schoolyard.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clean up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是动副短语,意思是“打扫”,后面可以接名词或者代词作宾语,接名词作宾语的时候,放在中间、后面都可以,接代词作宾语,放在两个词的中间。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 are cleaning the park up.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学生们正在打扫公园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classroom is dirty.Lily will clean it up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    </a:t>
            </a:r>
            <a:r>
              <a:rPr lang="en-US" altLang="zh-CN" sz="2400" b="1" u="none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教室很脏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。莉莉将去打扫一下。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4" name="图片 3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16090" y="384619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4535</Words>
  <Application>WPS 演示</Application>
  <PresentationFormat>全屏显示(4:3)</PresentationFormat>
  <Paragraphs>185</Paragraphs>
  <Slides>19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方正书宋_GBK</vt:lpstr>
      <vt:lpstr>NEU-BZ-S92</vt:lpstr>
      <vt:lpstr>方正楷体_GBK</vt:lpstr>
      <vt:lpstr>方正黑体_GBK</vt:lpstr>
      <vt:lpstr>NEU-HZ-S92</vt:lpstr>
      <vt:lpstr>Calibri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91</cp:revision>
  <dcterms:created xsi:type="dcterms:W3CDTF">2015-11-21T07:20:00Z</dcterms:created>
  <dcterms:modified xsi:type="dcterms:W3CDTF">2019-01-02T02:55:53Z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